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92" r:id="rId4"/>
    <p:sldId id="273" r:id="rId5"/>
    <p:sldId id="296" r:id="rId6"/>
    <p:sldId id="293" r:id="rId7"/>
    <p:sldId id="278" r:id="rId8"/>
    <p:sldId id="274" r:id="rId9"/>
    <p:sldId id="283" r:id="rId10"/>
    <p:sldId id="279" r:id="rId11"/>
    <p:sldId id="284" r:id="rId12"/>
    <p:sldId id="280" r:id="rId13"/>
    <p:sldId id="281" r:id="rId14"/>
    <p:sldId id="282" r:id="rId15"/>
    <p:sldId id="285" r:id="rId16"/>
    <p:sldId id="286" r:id="rId17"/>
    <p:sldId id="288" r:id="rId18"/>
    <p:sldId id="289" r:id="rId19"/>
    <p:sldId id="290" r:id="rId20"/>
    <p:sldId id="29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ng Roongpiboonsopit" initials="NR" lastIdx="1" clrIdx="0">
    <p:extLst>
      <p:ext uri="{19B8F6BF-5375-455C-9EA6-DF929625EA0E}">
        <p15:presenceInfo xmlns:p15="http://schemas.microsoft.com/office/powerpoint/2012/main" userId="Nong Roongpiboonsop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F6E4B"/>
    <a:srgbClr val="015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44"/>
    <p:restoredTop sz="95741"/>
  </p:normalViewPr>
  <p:slideViewPr>
    <p:cSldViewPr snapToGrid="0" snapToObjects="1" showGuides="1">
      <p:cViewPr>
        <p:scale>
          <a:sx n="90" d="100"/>
          <a:sy n="90" d="100"/>
        </p:scale>
        <p:origin x="144" y="35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93D2A0-F473-9242-98F9-472D2EDE7B03}" type="datetimeFigureOut">
              <a:rPr lang="en-US" smtClean="0"/>
              <a:t>7/15/21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5778E-E7D5-2242-B2F7-20861C9DA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2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5778E-E7D5-2242-B2F7-20861C9DA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vid-buddy.herokuapp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ongnoochr/covid-buddy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7.png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2741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www.scientificamerican.com/article/covid-misinformation-is-killing-people1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sv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9.tiff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7ED60-00AC-CF47-B46E-F31D45E56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0057" y="2514600"/>
            <a:ext cx="9768114" cy="2262781"/>
          </a:xfrm>
        </p:spPr>
        <p:txBody>
          <a:bodyPr>
            <a:normAutofit fontScale="90000"/>
          </a:bodyPr>
          <a:lstStyle/>
          <a:p>
            <a:r>
              <a:rPr lang="en-US" dirty="0"/>
              <a:t>Fighting </a:t>
            </a:r>
            <a:r>
              <a:rPr lang="en-US" b="1" dirty="0">
                <a:solidFill>
                  <a:srgbClr val="EF6E4B"/>
                </a:solidFill>
              </a:rPr>
              <a:t>COVID-19</a:t>
            </a:r>
            <a:r>
              <a:rPr lang="en-US" dirty="0"/>
              <a:t> in </a:t>
            </a:r>
            <a:r>
              <a:rPr lang="en-US" b="1" dirty="0">
                <a:solidFill>
                  <a:srgbClr val="EF6E4B"/>
                </a:solidFill>
              </a:rPr>
              <a:t>underserved communities </a:t>
            </a: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6700" b="1" dirty="0">
                <a:solidFill>
                  <a:srgbClr val="00B050"/>
                </a:solidFill>
              </a:rPr>
              <a:t>COVID-19 Buddy App</a:t>
            </a:r>
            <a:endParaRPr lang="en-US" sz="7300" b="1" dirty="0">
              <a:solidFill>
                <a:srgbClr val="00B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325A62-E747-6F4B-B33A-5AA5170B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0057" y="5503094"/>
            <a:ext cx="8915399" cy="1126283"/>
          </a:xfrm>
        </p:spPr>
        <p:txBody>
          <a:bodyPr>
            <a:normAutofit/>
          </a:bodyPr>
          <a:lstStyle/>
          <a:p>
            <a:r>
              <a:rPr lang="en-US" sz="1600" b="1" dirty="0"/>
              <a:t>Website: </a:t>
            </a:r>
            <a:r>
              <a:rPr lang="en-US" sz="1600" dirty="0">
                <a:hlinkClick r:id="rId3"/>
              </a:rPr>
              <a:t>https://covid-buddy.herokuapp.com</a:t>
            </a:r>
            <a:endParaRPr lang="en-US" sz="1600" dirty="0"/>
          </a:p>
          <a:p>
            <a:r>
              <a:rPr lang="en-US" sz="1600" b="1" dirty="0"/>
              <a:t>GitHub: </a:t>
            </a:r>
            <a:r>
              <a:rPr lang="en-US" sz="1600" dirty="0">
                <a:hlinkClick r:id="rId4"/>
              </a:rPr>
              <a:t>https://github.com/nongnoochr/covid-buddy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601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9"/>
    </mc:Choice>
    <mc:Fallback xmlns="">
      <p:transition spd="slow" advTm="61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1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F2187E-1249-164E-8CE2-A2DDBFB1FE35}"/>
              </a:ext>
            </a:extLst>
          </p:cNvPr>
          <p:cNvSpPr/>
          <p:nvPr/>
        </p:nvSpPr>
        <p:spPr>
          <a:xfrm>
            <a:off x="400852" y="216063"/>
            <a:ext cx="4403148" cy="1527283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2BF6BF-982E-1344-9DD6-A88105B832F1}"/>
              </a:ext>
            </a:extLst>
          </p:cNvPr>
          <p:cNvGrpSpPr/>
          <p:nvPr/>
        </p:nvGrpSpPr>
        <p:grpSpPr>
          <a:xfrm>
            <a:off x="702121" y="212101"/>
            <a:ext cx="3722051" cy="1380740"/>
            <a:chOff x="7807151" y="4525058"/>
            <a:chExt cx="3732327" cy="1288890"/>
          </a:xfrm>
        </p:grpSpPr>
        <p:pic>
          <p:nvPicPr>
            <p:cNvPr id="20" name="Graphic 19" descr="Home1 outline">
              <a:extLst>
                <a:ext uri="{FF2B5EF4-FFF2-40B4-BE49-F238E27FC236}">
                  <a16:creationId xmlns:a16="http://schemas.microsoft.com/office/drawing/2014/main" id="{37C6FF59-795D-924C-95E2-879FDFE83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07151" y="4525058"/>
              <a:ext cx="1288890" cy="128889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FB57744-42A2-334C-B45B-EC9FC8D8E672}"/>
                </a:ext>
              </a:extLst>
            </p:cNvPr>
            <p:cNvSpPr txBox="1"/>
            <p:nvPr/>
          </p:nvSpPr>
          <p:spPr>
            <a:xfrm>
              <a:off x="9268517" y="5010765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6DA39A-86AE-3141-A96D-D72D0E2F4EA3}"/>
              </a:ext>
            </a:extLst>
          </p:cNvPr>
          <p:cNvGrpSpPr/>
          <p:nvPr/>
        </p:nvGrpSpPr>
        <p:grpSpPr>
          <a:xfrm>
            <a:off x="7019514" y="648996"/>
            <a:ext cx="3066917" cy="6205042"/>
            <a:chOff x="8374314" y="1592841"/>
            <a:chExt cx="2319729" cy="4929426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D73D284-2538-DE4E-9577-9838C92D7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9172"/>
            <a:stretch/>
          </p:blipFill>
          <p:spPr>
            <a:xfrm>
              <a:off x="8407932" y="1844677"/>
              <a:ext cx="2286111" cy="4477296"/>
            </a:xfrm>
            <a:prstGeom prst="rect">
              <a:avLst/>
            </a:prstGeom>
          </p:spPr>
        </p:pic>
        <p:pic>
          <p:nvPicPr>
            <p:cNvPr id="24" name="Picture 2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1E21691D-AA7A-3A4B-BE10-A6DD7207DE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4314" y="1592841"/>
              <a:ext cx="2319729" cy="492942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CC20C1-CC18-5F49-927D-05AB121EF1D0}"/>
              </a:ext>
            </a:extLst>
          </p:cNvPr>
          <p:cNvGrpSpPr/>
          <p:nvPr/>
        </p:nvGrpSpPr>
        <p:grpSpPr>
          <a:xfrm>
            <a:off x="3420839" y="2852566"/>
            <a:ext cx="2766322" cy="3466451"/>
            <a:chOff x="4177054" y="2259704"/>
            <a:chExt cx="2873446" cy="4260772"/>
          </a:xfrm>
        </p:grpSpPr>
        <p:sp>
          <p:nvSpPr>
            <p:cNvPr id="26" name="Rectangular Callout 25">
              <a:extLst>
                <a:ext uri="{FF2B5EF4-FFF2-40B4-BE49-F238E27FC236}">
                  <a16:creationId xmlns:a16="http://schemas.microsoft.com/office/drawing/2014/main" id="{61FC491A-675B-BD41-B638-B2D1A82548EA}"/>
                </a:ext>
              </a:extLst>
            </p:cNvPr>
            <p:cNvSpPr/>
            <p:nvPr/>
          </p:nvSpPr>
          <p:spPr>
            <a:xfrm>
              <a:off x="4177054" y="2259704"/>
              <a:ext cx="2873446" cy="4260772"/>
            </a:xfrm>
            <a:prstGeom prst="wedgeRectCallout">
              <a:avLst>
                <a:gd name="adj1" fmla="val 85048"/>
                <a:gd name="adj2" fmla="val 144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298F4C0-75A3-1B4B-8010-6B5AF30AB56B}"/>
                </a:ext>
              </a:extLst>
            </p:cNvPr>
            <p:cNvGrpSpPr/>
            <p:nvPr/>
          </p:nvGrpSpPr>
          <p:grpSpPr>
            <a:xfrm>
              <a:off x="4815659" y="2527781"/>
              <a:ext cx="1497576" cy="3724618"/>
              <a:chOff x="7916392" y="736849"/>
              <a:chExt cx="2319729" cy="4929426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136904B3-5BFB-584D-A273-2FF3FFCC59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9096"/>
              <a:stretch/>
            </p:blipFill>
            <p:spPr>
              <a:xfrm>
                <a:off x="7938033" y="948256"/>
                <a:ext cx="2277003" cy="4506613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44D4D01D-AF25-2F4E-9840-66E7B6E4F9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16392" y="736849"/>
                <a:ext cx="2319729" cy="492942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1894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478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952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4029075" y="2343150"/>
            <a:ext cx="7772400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7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7929563" y="2343150"/>
            <a:ext cx="3871912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69F34C-71CF-F14E-9C45-F01A0228F11C}"/>
              </a:ext>
            </a:extLst>
          </p:cNvPr>
          <p:cNvSpPr/>
          <p:nvPr/>
        </p:nvSpPr>
        <p:spPr>
          <a:xfrm>
            <a:off x="219437" y="2183821"/>
            <a:ext cx="3871912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53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 </a:t>
            </a:r>
            <a:r>
              <a:rPr lang="en-US" sz="3600" dirty="0"/>
              <a:t>responds with a </a:t>
            </a:r>
            <a:r>
              <a:rPr lang="en-US" sz="3600" b="1" dirty="0">
                <a:solidFill>
                  <a:srgbClr val="015487"/>
                </a:solidFill>
              </a:rPr>
              <a:t>closest FAQ </a:t>
            </a:r>
            <a:r>
              <a:rPr lang="en-US" sz="3600" dirty="0"/>
              <a:t>to a user’s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20C87F-B4F7-DA48-BB0A-F2C37B47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791" y="157161"/>
            <a:ext cx="1467428" cy="11779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717B65-ADDE-5F41-BF91-0804128B3A76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8120884" y="431372"/>
            <a:chExt cx="2955767" cy="62810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B070C4-1502-614F-B538-301F626B8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29600" y="746114"/>
              <a:ext cx="2747418" cy="58404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0884" y="431372"/>
              <a:ext cx="295576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03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F083F8-6A16-7548-93A4-64A57AD230B5}"/>
              </a:ext>
            </a:extLst>
          </p:cNvPr>
          <p:cNvGrpSpPr/>
          <p:nvPr/>
        </p:nvGrpSpPr>
        <p:grpSpPr>
          <a:xfrm>
            <a:off x="400852" y="216063"/>
            <a:ext cx="4403148" cy="1527283"/>
            <a:chOff x="400852" y="216063"/>
            <a:chExt cx="4403148" cy="152728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41DC74-6539-EE43-A6EB-2DE2826ED658}"/>
                </a:ext>
              </a:extLst>
            </p:cNvPr>
            <p:cNvSpPr/>
            <p:nvPr/>
          </p:nvSpPr>
          <p:spPr>
            <a:xfrm>
              <a:off x="400852" y="216063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A7AE75CC-584F-CD4C-8AF5-D820E568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9015" y="408603"/>
              <a:ext cx="1054430" cy="10544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24624-5B84-0445-9455-556728E94BE9}"/>
                </a:ext>
              </a:extLst>
            </p:cNvPr>
            <p:cNvSpPr txBox="1"/>
            <p:nvPr/>
          </p:nvSpPr>
          <p:spPr>
            <a:xfrm>
              <a:off x="1881893" y="656538"/>
              <a:ext cx="23483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Buddy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3F4997-74B2-894C-9535-EB72B899A366}"/>
              </a:ext>
            </a:extLst>
          </p:cNvPr>
          <p:cNvGrpSpPr/>
          <p:nvPr/>
        </p:nvGrpSpPr>
        <p:grpSpPr>
          <a:xfrm>
            <a:off x="8643949" y="2743192"/>
            <a:ext cx="2900362" cy="2286000"/>
            <a:chOff x="7986714" y="3100387"/>
            <a:chExt cx="2900362" cy="22860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1DE06E-107F-E34D-B6B1-EFFDD5F16E18}"/>
                </a:ext>
              </a:extLst>
            </p:cNvPr>
            <p:cNvGrpSpPr/>
            <p:nvPr/>
          </p:nvGrpSpPr>
          <p:grpSpPr>
            <a:xfrm>
              <a:off x="8208005" y="3420423"/>
              <a:ext cx="2518521" cy="1668229"/>
              <a:chOff x="8208005" y="3420423"/>
              <a:chExt cx="2518521" cy="1668229"/>
            </a:xfrm>
          </p:grpSpPr>
          <p:pic>
            <p:nvPicPr>
              <p:cNvPr id="22" name="Graphic 21" descr="Clipboard Partially Checked with solid fill">
                <a:extLst>
                  <a:ext uri="{FF2B5EF4-FFF2-40B4-BE49-F238E27FC236}">
                    <a16:creationId xmlns:a16="http://schemas.microsoft.com/office/drawing/2014/main" id="{A4918DF2-F463-2E47-95E1-A0F6841F32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869185" y="3420423"/>
                <a:ext cx="1079219" cy="107921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8323F6-F096-424F-9610-6B890AE0E992}"/>
                  </a:ext>
                </a:extLst>
              </p:cNvPr>
              <p:cNvSpPr txBox="1"/>
              <p:nvPr/>
            </p:nvSpPr>
            <p:spPr>
              <a:xfrm>
                <a:off x="8208005" y="4442321"/>
                <a:ext cx="25185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Checker</a:t>
                </a:r>
              </a:p>
            </p:txBody>
          </p:sp>
        </p:grpSp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0EE6191C-EE53-D44D-BE8A-1B9852A6D499}"/>
                </a:ext>
              </a:extLst>
            </p:cNvPr>
            <p:cNvSpPr/>
            <p:nvPr/>
          </p:nvSpPr>
          <p:spPr>
            <a:xfrm>
              <a:off x="7986714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ACBB683-016E-2540-A417-375E28DAA549}"/>
              </a:ext>
            </a:extLst>
          </p:cNvPr>
          <p:cNvGrpSpPr/>
          <p:nvPr/>
        </p:nvGrpSpPr>
        <p:grpSpPr>
          <a:xfrm>
            <a:off x="4678218" y="2757480"/>
            <a:ext cx="2900362" cy="2286000"/>
            <a:chOff x="4978263" y="3100387"/>
            <a:chExt cx="2900362" cy="2286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F0EFE5-B3E9-B64D-9DD6-E30FC191E3B3}"/>
                </a:ext>
              </a:extLst>
            </p:cNvPr>
            <p:cNvGrpSpPr/>
            <p:nvPr/>
          </p:nvGrpSpPr>
          <p:grpSpPr>
            <a:xfrm>
              <a:off x="5653409" y="3271520"/>
              <a:ext cx="1627842" cy="1817132"/>
              <a:chOff x="5653409" y="3271520"/>
              <a:chExt cx="1627842" cy="1817132"/>
            </a:xfrm>
          </p:grpSpPr>
          <p:pic>
            <p:nvPicPr>
              <p:cNvPr id="27" name="Graphic 26" descr="Chat with solid fill">
                <a:extLst>
                  <a:ext uri="{FF2B5EF4-FFF2-40B4-BE49-F238E27FC236}">
                    <a16:creationId xmlns:a16="http://schemas.microsoft.com/office/drawing/2014/main" id="{0C7709CE-097D-2948-8AF1-97EC298521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683726" y="3271520"/>
                <a:ext cx="1493966" cy="149396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B55174-B640-BF42-BE07-4590A2D142B8}"/>
                  </a:ext>
                </a:extLst>
              </p:cNvPr>
              <p:cNvSpPr txBox="1"/>
              <p:nvPr/>
            </p:nvSpPr>
            <p:spPr>
              <a:xfrm>
                <a:off x="5653409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Buddy</a:t>
                </a:r>
              </a:p>
            </p:txBody>
          </p:sp>
        </p:grp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51F7E341-D47D-264C-B609-BFC88124C442}"/>
                </a:ext>
              </a:extLst>
            </p:cNvPr>
            <p:cNvSpPr/>
            <p:nvPr/>
          </p:nvSpPr>
          <p:spPr>
            <a:xfrm>
              <a:off x="4978263" y="3100387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30457-3D1B-4349-91A9-CFE1CDE99B40}"/>
              </a:ext>
            </a:extLst>
          </p:cNvPr>
          <p:cNvGrpSpPr/>
          <p:nvPr/>
        </p:nvGrpSpPr>
        <p:grpSpPr>
          <a:xfrm>
            <a:off x="663466" y="2769921"/>
            <a:ext cx="2900362" cy="2286000"/>
            <a:chOff x="2206523" y="3155692"/>
            <a:chExt cx="2900362" cy="22860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D202EA5-C55F-954E-B25F-7B63AEF2C1C1}"/>
                </a:ext>
              </a:extLst>
            </p:cNvPr>
            <p:cNvGrpSpPr/>
            <p:nvPr/>
          </p:nvGrpSpPr>
          <p:grpSpPr>
            <a:xfrm>
              <a:off x="2842783" y="3514978"/>
              <a:ext cx="1627842" cy="1573674"/>
              <a:chOff x="2842783" y="3514978"/>
              <a:chExt cx="1627842" cy="1573674"/>
            </a:xfrm>
          </p:grpSpPr>
          <p:pic>
            <p:nvPicPr>
              <p:cNvPr id="32" name="Graphic 31" descr="Information with solid fill">
                <a:extLst>
                  <a:ext uri="{FF2B5EF4-FFF2-40B4-BE49-F238E27FC236}">
                    <a16:creationId xmlns:a16="http://schemas.microsoft.com/office/drawing/2014/main" id="{D8A2A707-8F8A-7F4A-9333-7FCE090668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1392" y="3514978"/>
                <a:ext cx="914400" cy="914400"/>
              </a:xfrm>
              <a:prstGeom prst="rect">
                <a:avLst/>
              </a:prstGeom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CBE5A90-9E6F-204E-AD9B-A95C566A3E4E}"/>
                  </a:ext>
                </a:extLst>
              </p:cNvPr>
              <p:cNvSpPr txBox="1"/>
              <p:nvPr/>
            </p:nvSpPr>
            <p:spPr>
              <a:xfrm>
                <a:off x="2842783" y="4442321"/>
                <a:ext cx="16278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dirty="0"/>
                  <a:t>FAQs</a:t>
                </a:r>
              </a:p>
            </p:txBody>
          </p:sp>
        </p:grp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B6874319-1F1D-644D-AA9A-3E3ED82DEFBD}"/>
                </a:ext>
              </a:extLst>
            </p:cNvPr>
            <p:cNvSpPr/>
            <p:nvPr/>
          </p:nvSpPr>
          <p:spPr>
            <a:xfrm>
              <a:off x="2206523" y="3155692"/>
              <a:ext cx="2900362" cy="2286000"/>
            </a:xfrm>
            <a:prstGeom prst="hexagon">
              <a:avLst/>
            </a:prstGeom>
            <a:noFill/>
            <a:ln w="50800"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C95B3B3-EC12-5A4B-896F-A9F402FE5CA8}"/>
              </a:ext>
            </a:extLst>
          </p:cNvPr>
          <p:cNvSpPr/>
          <p:nvPr/>
        </p:nvSpPr>
        <p:spPr>
          <a:xfrm>
            <a:off x="651605" y="2393400"/>
            <a:ext cx="7772400" cy="330041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15487"/>
                </a:solidFill>
              </a:rPr>
              <a:t>CDC </a:t>
            </a:r>
            <a:r>
              <a:rPr lang="en-US" sz="3200" b="1" dirty="0" err="1">
                <a:solidFill>
                  <a:srgbClr val="015487"/>
                </a:solidFill>
              </a:rPr>
              <a:t>HealthBot</a:t>
            </a:r>
            <a:r>
              <a:rPr lang="en-US" sz="3200" b="1" dirty="0">
                <a:solidFill>
                  <a:srgbClr val="015487"/>
                </a:solidFill>
              </a:rPr>
              <a:t> </a:t>
            </a:r>
            <a:r>
              <a:rPr lang="en-US" sz="3200" dirty="0"/>
              <a:t>is embedded to help unvaccinated people make decisions whether to seek medical 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Contextual link to open </a:t>
            </a:r>
            <a:r>
              <a:rPr lang="en-US" sz="3200" b="1" dirty="0">
                <a:solidFill>
                  <a:srgbClr val="015487"/>
                </a:solidFill>
              </a:rPr>
              <a:t>IQVIA HealthCare Locator </a:t>
            </a:r>
            <a:r>
              <a:rPr lang="en-US" sz="3200" dirty="0"/>
              <a:t>is provided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723459-B7DC-D24A-A4A2-4918830AF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284" y="168947"/>
            <a:ext cx="1452665" cy="1159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049A69-5B82-3149-9FB5-C60CA271DD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18"/>
          <a:stretch/>
        </p:blipFill>
        <p:spPr>
          <a:xfrm>
            <a:off x="8214930" y="782225"/>
            <a:ext cx="2824826" cy="5747164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6E29E29C-2BCE-1E4C-AD7D-0A30B3AA3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884" y="431372"/>
            <a:ext cx="2955767" cy="628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9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Red rose on top of a gravestone">
            <a:extLst>
              <a:ext uri="{FF2B5EF4-FFF2-40B4-BE49-F238E27FC236}">
                <a16:creationId xmlns:a16="http://schemas.microsoft.com/office/drawing/2014/main" id="{BF496434-51A2-0C44-AA85-3F2F3F40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60" b="10571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33836721-6A4E-7941-B065-2D7C8BDB4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1" y="687332"/>
            <a:ext cx="8839198" cy="617066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6000" b="1" dirty="0">
                <a:solidFill>
                  <a:srgbClr val="EF6E4B"/>
                </a:solidFill>
              </a:rPr>
              <a:t>COVID-19</a:t>
            </a:r>
            <a:r>
              <a:rPr lang="en-US" sz="16000" b="1" dirty="0">
                <a:solidFill>
                  <a:srgbClr val="FF0000"/>
                </a:solidFill>
              </a:rPr>
              <a:t> </a:t>
            </a:r>
            <a:r>
              <a:rPr lang="en-US" sz="1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responsible</a:t>
            </a:r>
          </a:p>
          <a:p>
            <a:pPr marL="0" indent="0" algn="ctr">
              <a:buNone/>
            </a:pPr>
            <a:r>
              <a:rPr lang="en-US" sz="1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at least</a:t>
            </a:r>
          </a:p>
          <a:p>
            <a:pPr marL="0" indent="0" algn="ctr">
              <a:buNone/>
            </a:pPr>
            <a:endParaRPr lang="en-US" sz="96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sz="35200" b="1" dirty="0">
                <a:solidFill>
                  <a:srgbClr val="EF6E4B"/>
                </a:solidFill>
              </a:rPr>
              <a:t>3 million</a:t>
            </a:r>
          </a:p>
          <a:p>
            <a:pPr marL="0" indent="0" algn="ctr">
              <a:buNone/>
            </a:pPr>
            <a:r>
              <a:rPr lang="en-US" sz="35200" b="1" dirty="0">
                <a:solidFill>
                  <a:srgbClr val="EF6E4B"/>
                </a:solidFill>
              </a:rPr>
              <a:t>excess deaths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19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2020</a:t>
            </a:r>
          </a:p>
        </p:txBody>
      </p:sp>
    </p:spTree>
    <p:extLst>
      <p:ext uri="{BB962C8B-B14F-4D97-AF65-F5344CB8AC3E}">
        <p14:creationId xmlns:p14="http://schemas.microsoft.com/office/powerpoint/2010/main" val="346295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7F685-1C5E-1742-91AF-173CA9440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Fight </a:t>
            </a:r>
            <a:r>
              <a:rPr lang="en-US" sz="2800" b="1" dirty="0">
                <a:solidFill>
                  <a:srgbClr val="EF6E4B"/>
                </a:solidFill>
              </a:rPr>
              <a:t>COVID-19 disinformation </a:t>
            </a:r>
            <a:r>
              <a:rPr lang="en-US" sz="2800" dirty="0">
                <a:solidFill>
                  <a:schemeClr val="bg1"/>
                </a:solidFill>
              </a:rPr>
              <a:t>&amp; </a:t>
            </a:r>
            <a:r>
              <a:rPr lang="en-US" sz="2800" b="1" dirty="0">
                <a:solidFill>
                  <a:srgbClr val="EF6E4B"/>
                </a:solidFill>
              </a:rPr>
              <a:t>Lack of access to Healthcare </a:t>
            </a:r>
            <a:r>
              <a:rPr lang="en-US" sz="2800" dirty="0">
                <a:solidFill>
                  <a:srgbClr val="FFFFFF"/>
                </a:solidFill>
              </a:rPr>
              <a:t>with </a:t>
            </a:r>
            <a:r>
              <a:rPr lang="en-US" sz="2800" b="1" dirty="0">
                <a:solidFill>
                  <a:srgbClr val="00B050"/>
                </a:solidFill>
              </a:rPr>
              <a:t>COVID-19 Buddy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3EC79-ED4A-6741-B58E-D064B1A30B30}"/>
              </a:ext>
            </a:extLst>
          </p:cNvPr>
          <p:cNvGrpSpPr/>
          <p:nvPr/>
        </p:nvGrpSpPr>
        <p:grpSpPr>
          <a:xfrm>
            <a:off x="879871" y="3511087"/>
            <a:ext cx="10432256" cy="1325025"/>
            <a:chOff x="879871" y="3511087"/>
            <a:chExt cx="10432256" cy="132502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378AD1-360E-6644-ABC6-32C0AC390704}"/>
                </a:ext>
              </a:extLst>
            </p:cNvPr>
            <p:cNvSpPr txBox="1"/>
            <p:nvPr/>
          </p:nvSpPr>
          <p:spPr>
            <a:xfrm>
              <a:off x="4099916" y="3511087"/>
              <a:ext cx="39921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visit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66D1DE5-45A0-F043-A5F5-0349A59EDA8C}"/>
                </a:ext>
              </a:extLst>
            </p:cNvPr>
            <p:cNvSpPr txBox="1"/>
            <p:nvPr/>
          </p:nvSpPr>
          <p:spPr>
            <a:xfrm>
              <a:off x="879871" y="3912782"/>
              <a:ext cx="1043225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b="1" dirty="0">
                  <a:solidFill>
                    <a:srgbClr val="015487"/>
                  </a:solidFill>
                </a:rPr>
                <a:t>covid-</a:t>
              </a:r>
              <a:r>
                <a:rPr lang="en-US" sz="5400" b="1" dirty="0" err="1">
                  <a:solidFill>
                    <a:srgbClr val="015487"/>
                  </a:solidFill>
                </a:rPr>
                <a:t>buddy.herokuapp.com</a:t>
              </a:r>
              <a:endParaRPr lang="en-US" sz="5400" b="1" dirty="0">
                <a:solidFill>
                  <a:srgbClr val="01548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75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5879851-1A1D-4246-AAA1-C484E858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8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Red rose on top of a gravestone">
            <a:extLst>
              <a:ext uri="{FF2B5EF4-FFF2-40B4-BE49-F238E27FC236}">
                <a16:creationId xmlns:a16="http://schemas.microsoft.com/office/drawing/2014/main" id="{BF496434-51A2-0C44-AA85-3F2F3F409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5160" b="10571"/>
          <a:stretch/>
        </p:blipFill>
        <p:spPr>
          <a:xfrm>
            <a:off x="-8825" y="-5610"/>
            <a:ext cx="12192000" cy="6858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55FDF15-6982-8D4A-8872-A46F24899571}"/>
              </a:ext>
            </a:extLst>
          </p:cNvPr>
          <p:cNvSpPr txBox="1"/>
          <p:nvPr/>
        </p:nvSpPr>
        <p:spPr>
          <a:xfrm>
            <a:off x="248776" y="258459"/>
            <a:ext cx="9376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only the virus is so deadly…</a:t>
            </a:r>
          </a:p>
          <a:p>
            <a:endParaRPr lang="en-US" sz="44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C3D9DCB-60F4-9248-96BE-E7D6AB9B8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315" y="1412317"/>
            <a:ext cx="8766630" cy="232065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400" dirty="0">
                <a:solidFill>
                  <a:schemeClr val="tx1">
                    <a:lumMod val="75000"/>
                  </a:schemeClr>
                </a:solidFill>
              </a:rPr>
              <a:t>According to a study published by the 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400" dirty="0">
                <a:solidFill>
                  <a:srgbClr val="FB4A1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Bureau of Economic Research</a:t>
            </a:r>
            <a:endParaRPr lang="en-US" sz="10100" dirty="0"/>
          </a:p>
          <a:p>
            <a:pPr marL="0" indent="0">
              <a:buNone/>
            </a:pPr>
            <a:r>
              <a:rPr lang="en-US" sz="7000" dirty="0">
                <a:solidFill>
                  <a:schemeClr val="tx1">
                    <a:lumMod val="75000"/>
                  </a:schemeClr>
                </a:solidFill>
              </a:rPr>
              <a:t>Areas of the country exposed to television programming that </a:t>
            </a:r>
            <a:r>
              <a:rPr lang="en-US" sz="7000" b="1" dirty="0">
                <a:solidFill>
                  <a:srgbClr val="EF6E4B"/>
                </a:solidFill>
              </a:rPr>
              <a:t>downplayed</a:t>
            </a:r>
            <a:r>
              <a:rPr lang="en-US" sz="7000" b="1" dirty="0">
                <a:solidFill>
                  <a:schemeClr val="tx1"/>
                </a:solidFill>
              </a:rPr>
              <a:t> the </a:t>
            </a:r>
            <a:r>
              <a:rPr lang="en-US" sz="7000" b="1" dirty="0">
                <a:solidFill>
                  <a:srgbClr val="EF6E4B"/>
                </a:solidFill>
              </a:rPr>
              <a:t>severity of the pandemic </a:t>
            </a:r>
            <a:r>
              <a:rPr lang="en-US" sz="7000" dirty="0">
                <a:solidFill>
                  <a:schemeClr val="tx1">
                    <a:lumMod val="75000"/>
                  </a:schemeClr>
                </a:solidFill>
              </a:rPr>
              <a:t>saw </a:t>
            </a:r>
          </a:p>
          <a:p>
            <a:pPr marL="0" indent="0">
              <a:buNone/>
            </a:pPr>
            <a:endParaRPr lang="en-US" sz="5200" b="1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71F1E-1520-9340-951D-86919DB60C5D}"/>
              </a:ext>
            </a:extLst>
          </p:cNvPr>
          <p:cNvSpPr txBox="1"/>
          <p:nvPr/>
        </p:nvSpPr>
        <p:spPr>
          <a:xfrm>
            <a:off x="159657" y="6581001"/>
            <a:ext cx="6995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https://www.scientificamerican.com/article/covid-misinformation-is-killing-people1/</a:t>
            </a:r>
            <a:endParaRPr lang="en-US" sz="11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E7A905-A041-794B-B55F-32CAE7B1572A}"/>
              </a:ext>
            </a:extLst>
          </p:cNvPr>
          <p:cNvGrpSpPr/>
          <p:nvPr/>
        </p:nvGrpSpPr>
        <p:grpSpPr>
          <a:xfrm>
            <a:off x="3377268" y="3822633"/>
            <a:ext cx="7962248" cy="2308324"/>
            <a:chOff x="3620153" y="3912874"/>
            <a:chExt cx="7962248" cy="230832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6CB50D-5AE5-C84A-8A03-82EBD1550BE2}"/>
                </a:ext>
              </a:extLst>
            </p:cNvPr>
            <p:cNvSpPr txBox="1"/>
            <p:nvPr/>
          </p:nvSpPr>
          <p:spPr>
            <a:xfrm>
              <a:off x="4470401" y="3912874"/>
              <a:ext cx="71120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54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greater numbers of cases and deaths</a:t>
              </a:r>
              <a:endPara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pPr algn="r"/>
              <a:r>
                <a:rPr lang="en-US" b="1" dirty="0">
                  <a:solidFill>
                    <a:schemeClr val="tx1">
                      <a:lumMod val="75000"/>
                    </a:schemeClr>
                  </a:solidFill>
                </a:rPr>
                <a:t>because people didn’t follow public health precautions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  <a:p>
              <a:pPr algn="r"/>
              <a:endParaRPr lang="en-US" dirty="0"/>
            </a:p>
          </p:txBody>
        </p:sp>
        <p:pic>
          <p:nvPicPr>
            <p:cNvPr id="35" name="Graphic 34" descr="Bar graph with upward trend with solid fill">
              <a:extLst>
                <a:ext uri="{FF2B5EF4-FFF2-40B4-BE49-F238E27FC236}">
                  <a16:creationId xmlns:a16="http://schemas.microsoft.com/office/drawing/2014/main" id="{182B1914-2EFA-A741-B407-FA7D130AB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20153" y="4144907"/>
              <a:ext cx="1381184" cy="13811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187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2EC7880-C5D9-40A8-A6B0-3198AD07A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A80D-E7CE-3D48-BC9D-2D946F11B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" y="867103"/>
            <a:ext cx="4459523" cy="4382813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rgbClr val="558A92"/>
              </a:buClr>
              <a:buNone/>
            </a:pPr>
            <a:r>
              <a:rPr lang="en-US" sz="3200" dirty="0"/>
              <a:t>This problem is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amplified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dirty="0"/>
              <a:t>in </a:t>
            </a:r>
            <a:r>
              <a:rPr lang="en-US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underserved communities </a:t>
            </a:r>
          </a:p>
          <a:p>
            <a:pPr marL="0" indent="0">
              <a:buClr>
                <a:srgbClr val="558A92"/>
              </a:buClr>
              <a:buNone/>
            </a:pPr>
            <a:endParaRPr lang="en-US" sz="3200" dirty="0"/>
          </a:p>
          <a:p>
            <a:pPr marL="0" indent="0">
              <a:buClr>
                <a:srgbClr val="558A92"/>
              </a:buClr>
              <a:buNone/>
            </a:pPr>
            <a:r>
              <a:rPr lang="en-US" sz="3200" dirty="0"/>
              <a:t>with </a:t>
            </a:r>
          </a:p>
          <a:p>
            <a:pPr marL="0" indent="0">
              <a:buClr>
                <a:srgbClr val="558A92"/>
              </a:buClr>
              <a:buNone/>
            </a:pPr>
            <a:r>
              <a:rPr lang="en-US" sz="43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Lack of access to Healthcare</a:t>
            </a:r>
          </a:p>
          <a:p>
            <a:pPr marL="0" indent="0">
              <a:buClr>
                <a:srgbClr val="558A92"/>
              </a:buClr>
              <a:buNone/>
            </a:pPr>
            <a:endParaRPr lang="en-US" sz="3200" b="1" dirty="0"/>
          </a:p>
          <a:p>
            <a:pPr marL="0" indent="0">
              <a:buClr>
                <a:srgbClr val="558A92"/>
              </a:buClr>
              <a:buNone/>
            </a:pPr>
            <a:endParaRPr lang="en-US" sz="3200" b="1" dirty="0"/>
          </a:p>
        </p:txBody>
      </p:sp>
      <p:pic>
        <p:nvPicPr>
          <p:cNvPr id="4" name="Picture 3" descr="Light on a wheelchair">
            <a:extLst>
              <a:ext uri="{FF2B5EF4-FFF2-40B4-BE49-F238E27FC236}">
                <a16:creationId xmlns:a16="http://schemas.microsoft.com/office/drawing/2014/main" id="{F6EFB068-6A0C-A347-B07C-0F801946A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8" r="13147" b="-1"/>
          <a:stretch/>
        </p:blipFill>
        <p:spPr>
          <a:xfrm>
            <a:off x="4619543" y="10"/>
            <a:ext cx="757245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4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472"/>
    </mc:Choice>
    <mc:Fallback>
      <p:transition spd="slow" advTm="44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5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Chess checkmate">
            <a:extLst>
              <a:ext uri="{FF2B5EF4-FFF2-40B4-BE49-F238E27FC236}">
                <a16:creationId xmlns:a16="http://schemas.microsoft.com/office/drawing/2014/main" id="{C04F02EA-AD81-104D-8CA9-3EC0D2D34B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8" b="6933"/>
          <a:stretch/>
        </p:blipFill>
        <p:spPr>
          <a:xfrm>
            <a:off x="-3028" y="10"/>
            <a:ext cx="12191980" cy="6857990"/>
          </a:xfrm>
          <a:prstGeom prst="rect">
            <a:avLst/>
          </a:prstGeom>
        </p:spPr>
      </p:pic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000000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8C14B-14A4-0D43-BC84-3960812E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098" y="4083405"/>
            <a:ext cx="5478432" cy="14978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00B050"/>
                </a:solidFill>
              </a:rPr>
              <a:t>COVID-19 Buddy app </a:t>
            </a:r>
            <a:br>
              <a:rPr lang="en-US" sz="4000" b="1" dirty="0">
                <a:solidFill>
                  <a:srgbClr val="00B050"/>
                </a:solidFill>
              </a:rPr>
            </a:br>
            <a:r>
              <a:rPr lang="en-US" sz="2500" dirty="0">
                <a:solidFill>
                  <a:schemeClr val="tx1">
                    <a:lumMod val="75000"/>
                  </a:schemeClr>
                </a:solidFill>
              </a:rPr>
              <a:t>is a trustworthy assistant to fight </a:t>
            </a: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500" b="1" dirty="0">
                <a:solidFill>
                  <a:srgbClr val="EF6E4B"/>
                </a:solidFill>
              </a:rPr>
              <a:t>COVID-19 disinformation </a:t>
            </a:r>
            <a:r>
              <a:rPr lang="en-US" sz="2500" dirty="0">
                <a:solidFill>
                  <a:schemeClr val="tx1">
                    <a:lumMod val="75000"/>
                  </a:schemeClr>
                </a:solidFill>
              </a:rPr>
              <a:t>&amp; </a:t>
            </a:r>
            <a:br>
              <a:rPr lang="en-US" sz="2500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2500" b="1" dirty="0">
                <a:solidFill>
                  <a:srgbClr val="EF6E4B"/>
                </a:solidFill>
              </a:rPr>
              <a:t>Lack of access to Healthcare</a:t>
            </a:r>
          </a:p>
        </p:txBody>
      </p:sp>
    </p:spTree>
    <p:extLst>
      <p:ext uri="{BB962C8B-B14F-4D97-AF65-F5344CB8AC3E}">
        <p14:creationId xmlns:p14="http://schemas.microsoft.com/office/powerpoint/2010/main" val="2099737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630727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4DB1FBED-4695-0743-90A0-C83D32A0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533" y="1729873"/>
            <a:ext cx="6974538" cy="78103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</a:rPr>
              <a:t>COVID-19 Buddy</a:t>
            </a:r>
          </a:p>
        </p:txBody>
      </p: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0917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89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91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8A61BE7-6AEB-5F4C-AD99-60AF1CC2F167}"/>
              </a:ext>
            </a:extLst>
          </p:cNvPr>
          <p:cNvGrpSpPr/>
          <p:nvPr/>
        </p:nvGrpSpPr>
        <p:grpSpPr>
          <a:xfrm>
            <a:off x="8395146" y="516479"/>
            <a:ext cx="2417349" cy="2995320"/>
            <a:chOff x="8395146" y="516479"/>
            <a:chExt cx="2417349" cy="2995320"/>
          </a:xfrm>
        </p:grpSpPr>
        <p:pic>
          <p:nvPicPr>
            <p:cNvPr id="21" name="Graphic 20" descr="Map with pin with solid fill">
              <a:extLst>
                <a:ext uri="{FF2B5EF4-FFF2-40B4-BE49-F238E27FC236}">
                  <a16:creationId xmlns:a16="http://schemas.microsoft.com/office/drawing/2014/main" id="{BAAE5094-8396-D849-95B8-92FF07DE9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81082" y="516479"/>
              <a:ext cx="2140125" cy="2140125"/>
            </a:xfrm>
            <a:prstGeom prst="rect">
              <a:avLst/>
            </a:prstGeom>
          </p:spPr>
        </p:pic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4234A7E-BD7E-3743-9AA8-7D6E88677841}"/>
                </a:ext>
              </a:extLst>
            </p:cNvPr>
            <p:cNvGrpSpPr/>
            <p:nvPr/>
          </p:nvGrpSpPr>
          <p:grpSpPr>
            <a:xfrm>
              <a:off x="8395146" y="2546807"/>
              <a:ext cx="2417349" cy="964992"/>
              <a:chOff x="8324636" y="3000039"/>
              <a:chExt cx="2417349" cy="964992"/>
            </a:xfrm>
          </p:grpSpPr>
          <p:pic>
            <p:nvPicPr>
              <p:cNvPr id="88" name="Picture 4" descr="SDK Terms - Healthcare Locator">
                <a:extLst>
                  <a:ext uri="{FF2B5EF4-FFF2-40B4-BE49-F238E27FC236}">
                    <a16:creationId xmlns:a16="http://schemas.microsoft.com/office/drawing/2014/main" id="{DE973353-353C-DD43-A97D-CFFF9AF687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18475" y="3544920"/>
                <a:ext cx="1372136" cy="4201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Icon&#10;&#10;Description automatically generated">
                <a:extLst>
                  <a:ext uri="{FF2B5EF4-FFF2-40B4-BE49-F238E27FC236}">
                    <a16:creationId xmlns:a16="http://schemas.microsoft.com/office/drawing/2014/main" id="{4B0DC6BD-90EB-754D-870C-3FC89F976A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4636" y="3000039"/>
                <a:ext cx="2417349" cy="423037"/>
              </a:xfrm>
              <a:prstGeom prst="rect">
                <a:avLst/>
              </a:prstGeom>
            </p:spPr>
          </p:pic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DEDF05C-185F-4142-A658-5C450D74E723}"/>
              </a:ext>
            </a:extLst>
          </p:cNvPr>
          <p:cNvGrpSpPr/>
          <p:nvPr/>
        </p:nvGrpSpPr>
        <p:grpSpPr>
          <a:xfrm>
            <a:off x="7767070" y="4323369"/>
            <a:ext cx="3902034" cy="1631073"/>
            <a:chOff x="7767070" y="4323369"/>
            <a:chExt cx="3902034" cy="1631073"/>
          </a:xfrm>
        </p:grpSpPr>
        <p:pic>
          <p:nvPicPr>
            <p:cNvPr id="11" name="Graphic 10" descr="Home1 outline">
              <a:extLst>
                <a:ext uri="{FF2B5EF4-FFF2-40B4-BE49-F238E27FC236}">
                  <a16:creationId xmlns:a16="http://schemas.microsoft.com/office/drawing/2014/main" id="{558C4930-6F51-3441-92DC-7230AF9B5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67070" y="4323369"/>
              <a:ext cx="1631073" cy="163107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E7088B-C7F4-F54D-84B5-27955B2911AF}"/>
                </a:ext>
              </a:extLst>
            </p:cNvPr>
            <p:cNvSpPr txBox="1"/>
            <p:nvPr/>
          </p:nvSpPr>
          <p:spPr>
            <a:xfrm>
              <a:off x="9398143" y="5015002"/>
              <a:ext cx="22709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Quick Guide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3AB79A-200F-4645-B83B-6D0ED2A9B64B}"/>
              </a:ext>
            </a:extLst>
          </p:cNvPr>
          <p:cNvGrpSpPr/>
          <p:nvPr/>
        </p:nvGrpSpPr>
        <p:grpSpPr>
          <a:xfrm>
            <a:off x="1683055" y="571878"/>
            <a:ext cx="4363485" cy="5039620"/>
            <a:chOff x="1779962" y="657612"/>
            <a:chExt cx="4363485" cy="5039620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4A660E1-E76D-3C42-8B1A-AB433455FFA9}"/>
                </a:ext>
              </a:extLst>
            </p:cNvPr>
            <p:cNvGrpSpPr/>
            <p:nvPr/>
          </p:nvGrpSpPr>
          <p:grpSpPr>
            <a:xfrm>
              <a:off x="1779962" y="657612"/>
              <a:ext cx="4363485" cy="5039620"/>
              <a:chOff x="1779962" y="657612"/>
              <a:chExt cx="4363485" cy="5039620"/>
            </a:xfrm>
          </p:grpSpPr>
          <p:pic>
            <p:nvPicPr>
              <p:cNvPr id="17" name="Graphic 16" descr="Questions outline">
                <a:extLst>
                  <a:ext uri="{FF2B5EF4-FFF2-40B4-BE49-F238E27FC236}">
                    <a16:creationId xmlns:a16="http://schemas.microsoft.com/office/drawing/2014/main" id="{F4B19FD6-574F-2E47-A45F-50DE6A4D3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779962" y="657612"/>
                <a:ext cx="4363485" cy="436348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8627BB5-F3E5-3247-B74F-4083366C6682}"/>
                  </a:ext>
                </a:extLst>
              </p:cNvPr>
              <p:cNvSpPr txBox="1"/>
              <p:nvPr/>
            </p:nvSpPr>
            <p:spPr>
              <a:xfrm>
                <a:off x="2117021" y="4866235"/>
                <a:ext cx="37206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800" b="1" dirty="0"/>
                  <a:t>Buddy</a:t>
                </a:r>
              </a:p>
            </p:txBody>
          </p:sp>
        </p:grpSp>
        <p:pic>
          <p:nvPicPr>
            <p:cNvPr id="103" name="Picture 102" descr="Icon&#10;&#10;Description automatically generated">
              <a:extLst>
                <a:ext uri="{FF2B5EF4-FFF2-40B4-BE49-F238E27FC236}">
                  <a16:creationId xmlns:a16="http://schemas.microsoft.com/office/drawing/2014/main" id="{112CC3C8-C17D-6548-9178-9C086D729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79962" y="1054016"/>
              <a:ext cx="956860" cy="956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36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763516C8-F227-4B77-9AA7-61B9A0B78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B420C-C4C8-44DF-96B2-FBD10146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698A134-C761-2C48-AEC8-400FA22C63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3772"/>
          <a:stretch/>
        </p:blipFill>
        <p:spPr>
          <a:xfrm>
            <a:off x="475120" y="2683748"/>
            <a:ext cx="5081173" cy="171680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48336D66-B350-9248-B91F-C18C1D52EDE1}"/>
              </a:ext>
            </a:extLst>
          </p:cNvPr>
          <p:cNvGrpSpPr/>
          <p:nvPr/>
        </p:nvGrpSpPr>
        <p:grpSpPr>
          <a:xfrm>
            <a:off x="5611012" y="1570714"/>
            <a:ext cx="5108852" cy="4929426"/>
            <a:chOff x="5611012" y="1570714"/>
            <a:chExt cx="5108852" cy="49294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7F69530-2FDE-7249-8120-1CB871B796C6}"/>
                </a:ext>
              </a:extLst>
            </p:cNvPr>
            <p:cNvGrpSpPr/>
            <p:nvPr/>
          </p:nvGrpSpPr>
          <p:grpSpPr>
            <a:xfrm>
              <a:off x="8400135" y="1570714"/>
              <a:ext cx="2319729" cy="4929426"/>
              <a:chOff x="8400135" y="1570714"/>
              <a:chExt cx="2319729" cy="4929426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56206E71-FC38-CC49-A604-52288199C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9096"/>
              <a:stretch/>
            </p:blipFill>
            <p:spPr>
              <a:xfrm>
                <a:off x="8421777" y="1782121"/>
                <a:ext cx="2277003" cy="4506613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73826956-6B29-0746-96AE-78F0C6FAAB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0135" y="1570714"/>
                <a:ext cx="2319729" cy="4929426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8BB8B7C-1169-0840-A51D-430BA08764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12" y="1782121"/>
              <a:ext cx="2768039" cy="1544402"/>
            </a:xfrm>
            <a:prstGeom prst="line">
              <a:avLst/>
            </a:prstGeom>
            <a:ln w="47625">
              <a:solidFill>
                <a:srgbClr val="0154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7BB005-ABF4-5642-A972-D5A317B6E648}"/>
                </a:ext>
              </a:extLst>
            </p:cNvPr>
            <p:cNvCxnSpPr>
              <a:cxnSpLocks/>
            </p:cNvCxnSpPr>
            <p:nvPr/>
          </p:nvCxnSpPr>
          <p:spPr>
            <a:xfrm>
              <a:off x="5616283" y="4075508"/>
              <a:ext cx="2783852" cy="2213226"/>
            </a:xfrm>
            <a:prstGeom prst="line">
              <a:avLst/>
            </a:prstGeom>
            <a:ln w="47625">
              <a:solidFill>
                <a:srgbClr val="01548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0D953C1-277C-DB43-9F1C-06324EB8E42B}"/>
              </a:ext>
            </a:extLst>
          </p:cNvPr>
          <p:cNvGrpSpPr/>
          <p:nvPr/>
        </p:nvGrpSpPr>
        <p:grpSpPr>
          <a:xfrm>
            <a:off x="400852" y="128403"/>
            <a:ext cx="4403148" cy="1614944"/>
            <a:chOff x="279211" y="95295"/>
            <a:chExt cx="4403148" cy="161494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E6FC4C1-77FA-BD4B-81B5-AB3B6198C70B}"/>
                </a:ext>
              </a:extLst>
            </p:cNvPr>
            <p:cNvGrpSpPr/>
            <p:nvPr/>
          </p:nvGrpSpPr>
          <p:grpSpPr>
            <a:xfrm>
              <a:off x="545835" y="95295"/>
              <a:ext cx="3671422" cy="1614944"/>
              <a:chOff x="499978" y="-76816"/>
              <a:chExt cx="3671422" cy="1614944"/>
            </a:xfrm>
          </p:grpSpPr>
          <p:pic>
            <p:nvPicPr>
              <p:cNvPr id="39" name="Graphic 38" descr="Map with pin with solid fill">
                <a:extLst>
                  <a:ext uri="{FF2B5EF4-FFF2-40B4-BE49-F238E27FC236}">
                    <a16:creationId xmlns:a16="http://schemas.microsoft.com/office/drawing/2014/main" id="{43ACF811-F9A1-0749-A580-4ECBFF3B5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978" y="-76816"/>
                <a:ext cx="1614944" cy="1614944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F6E9CE5-6AF4-BC49-B07F-B751C611294C}"/>
                  </a:ext>
                </a:extLst>
              </p:cNvPr>
              <p:cNvGrpSpPr/>
              <p:nvPr/>
            </p:nvGrpSpPr>
            <p:grpSpPr>
              <a:xfrm>
                <a:off x="2381546" y="389018"/>
                <a:ext cx="1789854" cy="796674"/>
                <a:chOff x="8324636" y="3000039"/>
                <a:chExt cx="2417349" cy="964992"/>
              </a:xfrm>
            </p:grpSpPr>
            <p:pic>
              <p:nvPicPr>
                <p:cNvPr id="42" name="Picture 4" descr="SDK Terms - Healthcare Locator">
                  <a:extLst>
                    <a:ext uri="{FF2B5EF4-FFF2-40B4-BE49-F238E27FC236}">
                      <a16:creationId xmlns:a16="http://schemas.microsoft.com/office/drawing/2014/main" id="{7234DF37-3E1D-8649-A982-654BA21FA0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18475" y="3544920"/>
                  <a:ext cx="1372136" cy="42011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43" descr="Icon&#10;&#10;Description automatically generated">
                  <a:extLst>
                    <a:ext uri="{FF2B5EF4-FFF2-40B4-BE49-F238E27FC236}">
                      <a16:creationId xmlns:a16="http://schemas.microsoft.com/office/drawing/2014/main" id="{2885CB4D-E704-934E-8D36-232E6D266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24636" y="3000039"/>
                  <a:ext cx="2417349" cy="423037"/>
                </a:xfrm>
                <a:prstGeom prst="rect">
                  <a:avLst/>
                </a:prstGeom>
              </p:spPr>
            </p:pic>
          </p:grpSp>
        </p:grp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116DB3E6-7B46-594E-941B-92C687F257B1}"/>
                </a:ext>
              </a:extLst>
            </p:cNvPr>
            <p:cNvSpPr/>
            <p:nvPr/>
          </p:nvSpPr>
          <p:spPr>
            <a:xfrm>
              <a:off x="279211" y="182955"/>
              <a:ext cx="4403148" cy="1527283"/>
            </a:xfrm>
            <a:prstGeom prst="roundRect">
              <a:avLst/>
            </a:prstGeom>
            <a:noFill/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113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260</Words>
  <Application>Microsoft Macintosh PowerPoint</Application>
  <PresentationFormat>Widescreen</PresentationFormat>
  <Paragraphs>60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Wingdings 3</vt:lpstr>
      <vt:lpstr>Wisp</vt:lpstr>
      <vt:lpstr>Fighting COVID-19 in underserved communities with   COVID-19 Buddy App</vt:lpstr>
      <vt:lpstr>PowerPoint Presentation</vt:lpstr>
      <vt:lpstr>PowerPoint Presentation</vt:lpstr>
      <vt:lpstr>PowerPoint Presentation</vt:lpstr>
      <vt:lpstr>COVID-19 Buddy app  is a trustworthy assistant to fight   COVID-19 disinformation &amp;  Lack of access to Healthcare</vt:lpstr>
      <vt:lpstr>COVID-19 Buddy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Fight COVID-19 disinformation &amp; Lack of access to Healthcare with COVID-19 Buddy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Nong Roongpiboonsopit</dc:creator>
  <cp:lastModifiedBy>Nong Roongpiboonsopit</cp:lastModifiedBy>
  <cp:revision>53</cp:revision>
  <dcterms:created xsi:type="dcterms:W3CDTF">2021-06-26T00:24:47Z</dcterms:created>
  <dcterms:modified xsi:type="dcterms:W3CDTF">2021-07-15T09:45:24Z</dcterms:modified>
</cp:coreProperties>
</file>